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6" r:id="rId4"/>
    <p:sldId id="259" r:id="rId5"/>
    <p:sldId id="262" r:id="rId6"/>
    <p:sldId id="270" r:id="rId7"/>
    <p:sldId id="261" r:id="rId8"/>
    <p:sldId id="264" r:id="rId9"/>
    <p:sldId id="268" r:id="rId10"/>
    <p:sldId id="271" r:id="rId11"/>
    <p:sldId id="269" r:id="rId12"/>
  </p:sldIdLst>
  <p:sldSz cx="18288000" cy="10287000"/>
  <p:notesSz cx="6858000" cy="9144000"/>
  <p:embeddedFontLst>
    <p:embeddedFont>
      <p:font typeface="Playfair Display" pitchFamily="2" charset="77"/>
      <p:regular r:id="rId14"/>
      <p:bold r:id="rId15"/>
      <p:italic r:id="rId16"/>
      <p:boldItalic r:id="rId17"/>
    </p:embeddedFont>
    <p:embeddedFont>
      <p:font typeface="Public Sans" pitchFamily="2" charset="7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iwlVmCRRQQqKnJ9DWvsb9002T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1F7650-850B-4D67-BFE0-28065E428AD8}">
  <a:tblStyle styleId="{351F7650-850B-4D67-BFE0-28065E428A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71" d="100"/>
          <a:sy n="71" d="100"/>
        </p:scale>
        <p:origin x="1304" y="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>
          <a:extLst>
            <a:ext uri="{FF2B5EF4-FFF2-40B4-BE49-F238E27FC236}">
              <a16:creationId xmlns:a16="http://schemas.microsoft.com/office/drawing/2014/main" id="{FCF75C27-DE9A-EA96-03E6-2148C109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>
            <a:extLst>
              <a:ext uri="{FF2B5EF4-FFF2-40B4-BE49-F238E27FC236}">
                <a16:creationId xmlns:a16="http://schemas.microsoft.com/office/drawing/2014/main" id="{C540236C-C3A4-B969-03B2-84AA50FB5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:notes">
            <a:extLst>
              <a:ext uri="{FF2B5EF4-FFF2-40B4-BE49-F238E27FC236}">
                <a16:creationId xmlns:a16="http://schemas.microsoft.com/office/drawing/2014/main" id="{9ED3AF6A-D28A-ADD4-B236-6355DDC507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365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F59D9DB7-3251-0093-DE2C-F56AA66A6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2F9C7373-EE82-4A45-DFFE-FA8A4D9314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B1039CBB-641E-16CD-1B19-DF4A54B8A5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99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publicinvestment.ne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028706" y="8784324"/>
            <a:ext cx="162306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PRESENTED BY [NAME, ORGANIZATION] ON [DATE]</a:t>
            </a:r>
            <a:endParaRPr sz="3600" dirty="0"/>
          </a:p>
        </p:txBody>
      </p:sp>
      <p:sp>
        <p:nvSpPr>
          <p:cNvPr id="3" name="Google Shape;94;p2">
            <a:extLst>
              <a:ext uri="{FF2B5EF4-FFF2-40B4-BE49-F238E27FC236}">
                <a16:creationId xmlns:a16="http://schemas.microsoft.com/office/drawing/2014/main" id="{1570DC56-D5AE-815A-D469-E368DBE1E2D3}"/>
              </a:ext>
            </a:extLst>
          </p:cNvPr>
          <p:cNvSpPr txBox="1"/>
          <p:nvPr/>
        </p:nvSpPr>
        <p:spPr>
          <a:xfrm>
            <a:off x="1028706" y="727079"/>
            <a:ext cx="16564395" cy="534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400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400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400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 </a:t>
            </a:r>
            <a:r>
              <a:rPr lang="en-US" sz="1100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-US" sz="11000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ntroduction to global </a:t>
            </a:r>
            <a:r>
              <a:rPr lang="en-US" sz="1100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</a:t>
            </a:r>
            <a:r>
              <a:rPr lang="en-US" sz="11000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ublic investment </a:t>
            </a:r>
            <a:endParaRPr sz="1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84">
          <a:extLst>
            <a:ext uri="{FF2B5EF4-FFF2-40B4-BE49-F238E27FC236}">
              <a16:creationId xmlns:a16="http://schemas.microsoft.com/office/drawing/2014/main" id="{3EF2B2F0-238B-FC3F-17A4-704C229A7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Google Shape;185;p13">
            <a:extLst>
              <a:ext uri="{FF2B5EF4-FFF2-40B4-BE49-F238E27FC236}">
                <a16:creationId xmlns:a16="http://schemas.microsoft.com/office/drawing/2014/main" id="{F2A18EAE-B552-938A-0223-1EED93D09211}"/>
              </a:ext>
            </a:extLst>
          </p:cNvPr>
          <p:cNvCxnSpPr/>
          <p:nvPr/>
        </p:nvCxnSpPr>
        <p:spPr>
          <a:xfrm rot="10800000" flipH="1">
            <a:off x="1028695" y="1760761"/>
            <a:ext cx="16230594" cy="38509"/>
          </a:xfrm>
          <a:prstGeom prst="straightConnector1">
            <a:avLst/>
          </a:prstGeom>
          <a:noFill/>
          <a:ln w="9525" cap="flat" cmpd="sng">
            <a:solidFill>
              <a:srgbClr val="2B2C3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13">
            <a:extLst>
              <a:ext uri="{FF2B5EF4-FFF2-40B4-BE49-F238E27FC236}">
                <a16:creationId xmlns:a16="http://schemas.microsoft.com/office/drawing/2014/main" id="{FE79BC10-D45E-1493-82C3-9BBDF04B9CF7}"/>
              </a:ext>
            </a:extLst>
          </p:cNvPr>
          <p:cNvSpPr txBox="1"/>
          <p:nvPr/>
        </p:nvSpPr>
        <p:spPr>
          <a:xfrm>
            <a:off x="1028695" y="829902"/>
            <a:ext cx="19672955" cy="190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14" b="1" i="0" u="none" strike="noStrike" cap="none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FIND OUT MORE</a:t>
            </a:r>
            <a:endParaRPr dirty="0"/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14" b="1" i="0" u="none" strike="noStrike" cap="none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8" name="Google Shape;188;p13">
            <a:extLst>
              <a:ext uri="{FF2B5EF4-FFF2-40B4-BE49-F238E27FC236}">
                <a16:creationId xmlns:a16="http://schemas.microsoft.com/office/drawing/2014/main" id="{D6631179-6367-60C4-06E9-07CBAA806CD5}"/>
              </a:ext>
            </a:extLst>
          </p:cNvPr>
          <p:cNvSpPr txBox="1"/>
          <p:nvPr/>
        </p:nvSpPr>
        <p:spPr>
          <a:xfrm>
            <a:off x="1028695" y="2540294"/>
            <a:ext cx="15163629" cy="32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 pitchFamily="2" charset="77"/>
                <a:ea typeface="Playfair Display"/>
                <a:cs typeface="Playfair Display"/>
                <a:sym typeface="Playfair Display"/>
              </a:rPr>
              <a:t>Visit </a:t>
            </a: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 pitchFamily="2" charset="77"/>
                <a:ea typeface="Playfair Display"/>
                <a:cs typeface="Playfair Display"/>
                <a:sym typeface="Playfair Display"/>
                <a:hlinkClick r:id="rId3"/>
              </a:rPr>
              <a:t>https://globalpublicinvestment.net</a:t>
            </a: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 pitchFamily="2" charset="77"/>
                <a:ea typeface="Playfair Display"/>
                <a:cs typeface="Playfair Display"/>
                <a:sym typeface="Playfair Display"/>
              </a:rPr>
              <a:t> to access a compendium of research on global public investment, find the latest news, and connect with allies at in-person and virtual events. </a:t>
            </a: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50564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14"/>
          <p:cNvCxnSpPr/>
          <p:nvPr/>
        </p:nvCxnSpPr>
        <p:spPr>
          <a:xfrm rot="10800000" flipH="1">
            <a:off x="1028706" y="4514765"/>
            <a:ext cx="16230594" cy="38509"/>
          </a:xfrm>
          <a:prstGeom prst="straightConnector1">
            <a:avLst/>
          </a:prstGeom>
          <a:noFill/>
          <a:ln w="9525" cap="flat" cmpd="sng">
            <a:solidFill>
              <a:srgbClr val="2B2C3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14"/>
          <p:cNvSpPr txBox="1"/>
          <p:nvPr/>
        </p:nvSpPr>
        <p:spPr>
          <a:xfrm>
            <a:off x="850974" y="2332416"/>
            <a:ext cx="16408332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can overcome our shared challenges - </a:t>
            </a:r>
            <a:r>
              <a:rPr lang="en-US" sz="3600" b="1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together</a:t>
            </a:r>
            <a:endParaRPr lang="en-US" sz="3600" dirty="0"/>
          </a:p>
        </p:txBody>
      </p:sp>
      <p:sp>
        <p:nvSpPr>
          <p:cNvPr id="2" name="Google Shape;95;p2">
            <a:extLst>
              <a:ext uri="{FF2B5EF4-FFF2-40B4-BE49-F238E27FC236}">
                <a16:creationId xmlns:a16="http://schemas.microsoft.com/office/drawing/2014/main" id="{2AF39549-9C48-3E2C-9033-EB153E949ECB}"/>
              </a:ext>
            </a:extLst>
          </p:cNvPr>
          <p:cNvSpPr txBox="1"/>
          <p:nvPr/>
        </p:nvSpPr>
        <p:spPr>
          <a:xfrm>
            <a:off x="1028706" y="8784324"/>
            <a:ext cx="162306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[NAME, ORGANIZATION]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3"/>
          <p:cNvCxnSpPr/>
          <p:nvPr/>
        </p:nvCxnSpPr>
        <p:spPr>
          <a:xfrm rot="10800000" flipH="1">
            <a:off x="1028695" y="1760761"/>
            <a:ext cx="16230594" cy="38509"/>
          </a:xfrm>
          <a:prstGeom prst="straightConnector1">
            <a:avLst/>
          </a:prstGeom>
          <a:noFill/>
          <a:ln w="9525" cap="flat" cmpd="sng">
            <a:solidFill>
              <a:srgbClr val="2B2C3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3"/>
          <p:cNvSpPr txBox="1"/>
          <p:nvPr/>
        </p:nvSpPr>
        <p:spPr>
          <a:xfrm>
            <a:off x="1028695" y="829902"/>
            <a:ext cx="19672955" cy="95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14" b="1" i="0" u="none" strike="noStrike" cap="none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WHY IS GLOBAL PUBLIC INVESTMENT NEEDED?</a:t>
            </a:r>
            <a:endParaRPr dirty="0"/>
          </a:p>
        </p:txBody>
      </p:sp>
      <p:sp>
        <p:nvSpPr>
          <p:cNvPr id="103" name="Google Shape;103;p3"/>
          <p:cNvSpPr txBox="1"/>
          <p:nvPr/>
        </p:nvSpPr>
        <p:spPr>
          <a:xfrm>
            <a:off x="1028695" y="2540294"/>
            <a:ext cx="15163629" cy="701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buNone/>
            </a:pPr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Across the world we face enormous shared challenges – for people and planet. These include bio-diversity erosion, the threat of resurgent killer infectious diseases, the risk of major disasters, and the need for cheap renewable energy technology.</a:t>
            </a:r>
          </a:p>
          <a:p>
            <a:pPr algn="l">
              <a:buNone/>
            </a:pPr>
            <a:endParaRPr lang="en-GB" sz="3600" b="0" i="0" u="none" strike="noStrike" dirty="0">
              <a:solidFill>
                <a:srgbClr val="212529"/>
              </a:solidFill>
              <a:effectLst/>
              <a:latin typeface="Playfair Display" pitchFamily="2" charset="77"/>
            </a:endParaRPr>
          </a:p>
          <a:p>
            <a:pPr algn="l">
              <a:buNone/>
            </a:pPr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No country can face them alone, and no few countries should monopolize the response.</a:t>
            </a:r>
          </a:p>
          <a:p>
            <a:pPr algn="l">
              <a:buNone/>
            </a:pPr>
            <a:endParaRPr lang="en-GB" sz="3600" b="0" i="0" u="none" strike="noStrike" dirty="0">
              <a:solidFill>
                <a:srgbClr val="212529"/>
              </a:solidFill>
              <a:effectLst/>
              <a:latin typeface="Playfair Display" pitchFamily="2" charset="77"/>
            </a:endParaRPr>
          </a:p>
          <a:p>
            <a:pPr algn="l"/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Global public investment is how such shared challenges can be overcome. Working together is the way we can tackle shared risks and maximize shared rewards.</a:t>
            </a: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3428931"/>
          </a:xfrm>
          <a:custGeom>
            <a:avLst/>
            <a:gdLst/>
            <a:ahLst/>
            <a:cxnLst/>
            <a:rect l="l" t="t" r="r" b="b"/>
            <a:pathLst>
              <a:path w="18288000" h="3428931" extrusionOk="0">
                <a:moveTo>
                  <a:pt x="0" y="0"/>
                </a:moveTo>
                <a:lnTo>
                  <a:pt x="18288000" y="0"/>
                </a:lnTo>
                <a:lnTo>
                  <a:pt x="18288000" y="3428931"/>
                </a:lnTo>
                <a:lnTo>
                  <a:pt x="0" y="3428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09086" b="-90907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5" name="Google Shape;85;p1"/>
          <p:cNvSpPr/>
          <p:nvPr/>
        </p:nvSpPr>
        <p:spPr>
          <a:xfrm>
            <a:off x="0" y="6947031"/>
            <a:ext cx="18288000" cy="3339969"/>
          </a:xfrm>
          <a:custGeom>
            <a:avLst/>
            <a:gdLst/>
            <a:ahLst/>
            <a:cxnLst/>
            <a:rect l="l" t="t" r="r" b="b"/>
            <a:pathLst>
              <a:path w="18288000" h="3339969" extrusionOk="0">
                <a:moveTo>
                  <a:pt x="0" y="0"/>
                </a:moveTo>
                <a:lnTo>
                  <a:pt x="18288000" y="0"/>
                </a:lnTo>
                <a:lnTo>
                  <a:pt x="18288000" y="3339969"/>
                </a:lnTo>
                <a:lnTo>
                  <a:pt x="0" y="3339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43986" b="-16398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6" name="Google Shape;86;p1"/>
          <p:cNvSpPr/>
          <p:nvPr/>
        </p:nvSpPr>
        <p:spPr>
          <a:xfrm>
            <a:off x="0" y="3428931"/>
            <a:ext cx="18288000" cy="3518101"/>
          </a:xfrm>
          <a:custGeom>
            <a:avLst/>
            <a:gdLst/>
            <a:ahLst/>
            <a:cxnLst/>
            <a:rect l="l" t="t" r="r" b="b"/>
            <a:pathLst>
              <a:path w="18288000" h="3518101" extrusionOk="0">
                <a:moveTo>
                  <a:pt x="0" y="0"/>
                </a:moveTo>
                <a:lnTo>
                  <a:pt x="18288000" y="0"/>
                </a:lnTo>
                <a:lnTo>
                  <a:pt x="18288000" y="3518100"/>
                </a:lnTo>
                <a:lnTo>
                  <a:pt x="0" y="351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46183" b="-143649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7" name="Google Shape;87;p1"/>
          <p:cNvSpPr txBox="1"/>
          <p:nvPr/>
        </p:nvSpPr>
        <p:spPr>
          <a:xfrm>
            <a:off x="316350" y="207873"/>
            <a:ext cx="17655300" cy="1176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EFEF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enable a </a:t>
            </a:r>
            <a:r>
              <a:rPr lang="en-US" sz="6000" b="0" i="0" u="none" strike="noStrike" cap="none" dirty="0">
                <a:solidFill>
                  <a:srgbClr val="FEFEF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clean energy revolution</a:t>
            </a: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/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>
              <a:solidFill>
                <a:srgbClr val="FEFEF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>
              <a:solidFill>
                <a:srgbClr val="FEFEF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EFEF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ensure a rapid</a:t>
            </a:r>
            <a:r>
              <a:rPr lang="en-US" sz="6000" b="0" i="0" u="none" strike="noStrike" cap="none" dirty="0">
                <a:solidFill>
                  <a:srgbClr val="FEFEF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response when disasters strike</a:t>
            </a:r>
            <a:endParaRPr sz="6000" dirty="0"/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>
              <a:solidFill>
                <a:srgbClr val="FEFEF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>
              <a:solidFill>
                <a:srgbClr val="FEFEF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>
              <a:solidFill>
                <a:srgbClr val="FEFEF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EFEF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beat</a:t>
            </a:r>
            <a:r>
              <a:rPr lang="en-US" sz="6000" b="0" i="0" u="none" strike="noStrike" cap="none" dirty="0">
                <a:solidFill>
                  <a:srgbClr val="FEFEF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pandemics</a:t>
            </a: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>
              <a:solidFill>
                <a:srgbClr val="FEFEF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r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0" i="0" u="none" strike="noStrike" cap="none" dirty="0">
              <a:solidFill>
                <a:srgbClr val="FEFEF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r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FEFEF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Global public investment</a:t>
            </a:r>
            <a:endParaRPr lang="en-US" sz="6000" dirty="0">
              <a:solidFill>
                <a:srgbClr val="F9BC4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0" i="0" u="none" strike="noStrike" cap="none" dirty="0">
              <a:solidFill>
                <a:srgbClr val="F9BC4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4"/>
          <p:cNvCxnSpPr/>
          <p:nvPr/>
        </p:nvCxnSpPr>
        <p:spPr>
          <a:xfrm rot="10800000" flipH="1">
            <a:off x="1028695" y="1760761"/>
            <a:ext cx="16230594" cy="38509"/>
          </a:xfrm>
          <a:prstGeom prst="straightConnector1">
            <a:avLst/>
          </a:prstGeom>
          <a:noFill/>
          <a:ln w="9525" cap="flat" cmpd="sng">
            <a:solidFill>
              <a:srgbClr val="2B2C3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4"/>
          <p:cNvSpPr txBox="1"/>
          <p:nvPr/>
        </p:nvSpPr>
        <p:spPr>
          <a:xfrm>
            <a:off x="1028695" y="829902"/>
            <a:ext cx="19672955" cy="95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14" b="1" i="0" u="none" strike="noStrike" cap="none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HOW DOES GLOBAL PUBLIC INVESTMENT WORK?</a:t>
            </a:r>
            <a:endParaRPr dirty="0"/>
          </a:p>
        </p:txBody>
      </p:sp>
      <p:sp>
        <p:nvSpPr>
          <p:cNvPr id="111" name="Google Shape;111;p4"/>
          <p:cNvSpPr txBox="1"/>
          <p:nvPr/>
        </p:nvSpPr>
        <p:spPr>
          <a:xfrm>
            <a:off x="1261778" y="2457031"/>
            <a:ext cx="15163629" cy="66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2B2C30"/>
              </a:solidFill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l">
              <a:buNone/>
            </a:pPr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Global public investment works by pooling efforts:  all benefit, all contribute, and all decide. </a:t>
            </a:r>
          </a:p>
          <a:p>
            <a:pPr algn="l">
              <a:buNone/>
            </a:pPr>
            <a:endParaRPr lang="en-GB" sz="3600" dirty="0">
              <a:solidFill>
                <a:srgbClr val="212529"/>
              </a:solidFill>
              <a:latin typeface="Playfair Display" pitchFamily="2" charset="77"/>
            </a:endParaRPr>
          </a:p>
          <a:p>
            <a:pPr algn="l">
              <a:buNone/>
            </a:pPr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Everyone plays their part in meeting a common need from which everyone gains, and everyone steers those efforts together.</a:t>
            </a:r>
          </a:p>
          <a:p>
            <a:pPr algn="l">
              <a:buNone/>
            </a:pPr>
            <a:endParaRPr lang="en-GB" sz="3600" b="0" i="0" u="none" strike="noStrike" dirty="0">
              <a:solidFill>
                <a:srgbClr val="212529"/>
              </a:solidFill>
              <a:effectLst/>
              <a:latin typeface="Playfair Display" pitchFamily="2" charset="77"/>
            </a:endParaRPr>
          </a:p>
          <a:p>
            <a:pPr algn="l"/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This is not charity—it is collective self-interest.</a:t>
            </a:r>
          </a:p>
          <a:p>
            <a:pPr algn="l"/>
            <a:endParaRPr lang="en-GB" sz="3600" dirty="0">
              <a:solidFill>
                <a:srgbClr val="212529"/>
              </a:solidFill>
              <a:latin typeface="Playfair Display" pitchFamily="2" charset="77"/>
            </a:endParaRPr>
          </a:p>
          <a:p>
            <a:r>
              <a:rPr lang="en-US" sz="3600" dirty="0">
                <a:solidFill>
                  <a:srgbClr val="2B2C30"/>
                </a:solidFill>
                <a:latin typeface="Playfair Display" pitchFamily="2" charset="77"/>
                <a:ea typeface="Playfair Display"/>
                <a:cs typeface="Playfair Display"/>
                <a:sym typeface="Playfair Display"/>
              </a:rPr>
              <a:t>It is</a:t>
            </a: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 pitchFamily="2" charset="77"/>
                <a:ea typeface="Playfair Display"/>
                <a:cs typeface="Playfair Display"/>
                <a:sym typeface="Playfair Display"/>
              </a:rPr>
              <a:t> model </a:t>
            </a:r>
            <a:r>
              <a:rPr lang="en-US" sz="3600" dirty="0">
                <a:solidFill>
                  <a:srgbClr val="2B2C30"/>
                </a:solidFill>
                <a:latin typeface="Playfair Display" pitchFamily="2" charset="77"/>
                <a:ea typeface="Playfair Display"/>
                <a:cs typeface="Playfair Display"/>
                <a:sym typeface="Playfair Display"/>
              </a:rPr>
              <a:t>fit </a:t>
            </a: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 pitchFamily="2" charset="77"/>
                <a:ea typeface="Playfair Display"/>
                <a:cs typeface="Playfair Display"/>
                <a:sym typeface="Playfair Display"/>
              </a:rPr>
              <a:t>for the twenty first century for financing global challenges</a:t>
            </a:r>
            <a:endParaRPr lang="en-GB" sz="3600" b="0" i="0" u="none" strike="noStrike" dirty="0">
              <a:solidFill>
                <a:srgbClr val="212529"/>
              </a:solidFill>
              <a:effectLst/>
              <a:latin typeface="Playfair Display" pitchFamily="2" charset="77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7"/>
          <p:cNvCxnSpPr/>
          <p:nvPr/>
        </p:nvCxnSpPr>
        <p:spPr>
          <a:xfrm rot="10800000" flipH="1">
            <a:off x="1028695" y="1760761"/>
            <a:ext cx="16230594" cy="38509"/>
          </a:xfrm>
          <a:prstGeom prst="straightConnector1">
            <a:avLst/>
          </a:prstGeom>
          <a:noFill/>
          <a:ln w="9525" cap="flat" cmpd="sng">
            <a:solidFill>
              <a:srgbClr val="2B2C3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p7"/>
          <p:cNvSpPr txBox="1"/>
          <p:nvPr/>
        </p:nvSpPr>
        <p:spPr>
          <a:xfrm>
            <a:off x="2432175" y="2277141"/>
            <a:ext cx="15163500" cy="736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8" b="1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Universality</a:t>
            </a:r>
            <a:r>
              <a:rPr lang="en-US" sz="3798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Every country involved</a:t>
            </a:r>
            <a:endParaRPr sz="900" dirty="0"/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8" b="1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Equity</a:t>
            </a:r>
            <a:r>
              <a:rPr lang="en-US" sz="3798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Contributions according to </a:t>
            </a:r>
            <a:r>
              <a:rPr lang="it-IT" sz="3798" b="0" i="0" u="none" strike="noStrike" cap="none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means</a:t>
            </a:r>
            <a:endParaRPr sz="900" dirty="0"/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8" b="1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Democracy</a:t>
            </a:r>
            <a:r>
              <a:rPr lang="en-US" sz="3798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Decisions made collectively</a:t>
            </a:r>
            <a:endParaRPr sz="900" dirty="0"/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8" b="1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Effectiveness</a:t>
            </a:r>
            <a:r>
              <a:rPr lang="en-US" sz="3798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Impact from p</a:t>
            </a:r>
            <a:r>
              <a:rPr lang="en-US" sz="379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ooling of resources and s</a:t>
            </a:r>
            <a:r>
              <a:rPr lang="en-US" sz="3798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hared oversight</a:t>
            </a: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98" b="1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Sustainability</a:t>
            </a:r>
            <a:r>
              <a:rPr lang="en-US" sz="3798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Long-term, predictable financing</a:t>
            </a:r>
            <a:endParaRPr sz="37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1028695" y="2362866"/>
            <a:ext cx="1086277" cy="1086277"/>
          </a:xfrm>
          <a:custGeom>
            <a:avLst/>
            <a:gdLst/>
            <a:ahLst/>
            <a:cxnLst/>
            <a:rect l="l" t="t" r="r" b="b"/>
            <a:pathLst>
              <a:path w="1086277" h="1086277" extrusionOk="0">
                <a:moveTo>
                  <a:pt x="0" y="0"/>
                </a:moveTo>
                <a:lnTo>
                  <a:pt x="1086277" y="0"/>
                </a:lnTo>
                <a:lnTo>
                  <a:pt x="1086277" y="1086277"/>
                </a:lnTo>
                <a:lnTo>
                  <a:pt x="0" y="1086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6" name="Google Shape;136;p7"/>
          <p:cNvSpPr/>
          <p:nvPr/>
        </p:nvSpPr>
        <p:spPr>
          <a:xfrm>
            <a:off x="1202592" y="4011118"/>
            <a:ext cx="738482" cy="532696"/>
          </a:xfrm>
          <a:custGeom>
            <a:avLst/>
            <a:gdLst/>
            <a:ahLst/>
            <a:cxnLst/>
            <a:rect l="l" t="t" r="r" b="b"/>
            <a:pathLst>
              <a:path w="738482" h="532696" extrusionOk="0">
                <a:moveTo>
                  <a:pt x="0" y="0"/>
                </a:moveTo>
                <a:lnTo>
                  <a:pt x="738482" y="0"/>
                </a:lnTo>
                <a:lnTo>
                  <a:pt x="738482" y="532696"/>
                </a:lnTo>
                <a:lnTo>
                  <a:pt x="0" y="532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7" name="Google Shape;137;p7"/>
          <p:cNvSpPr/>
          <p:nvPr/>
        </p:nvSpPr>
        <p:spPr>
          <a:xfrm>
            <a:off x="1028700" y="5168903"/>
            <a:ext cx="1086277" cy="1086277"/>
          </a:xfrm>
          <a:custGeom>
            <a:avLst/>
            <a:gdLst/>
            <a:ahLst/>
            <a:cxnLst/>
            <a:rect l="l" t="t" r="r" b="b"/>
            <a:pathLst>
              <a:path w="1086277" h="1086277" extrusionOk="0">
                <a:moveTo>
                  <a:pt x="0" y="0"/>
                </a:moveTo>
                <a:lnTo>
                  <a:pt x="1086277" y="0"/>
                </a:lnTo>
                <a:lnTo>
                  <a:pt x="1086277" y="1086277"/>
                </a:lnTo>
                <a:lnTo>
                  <a:pt x="0" y="1086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8" name="Google Shape;138;p7"/>
          <p:cNvSpPr/>
          <p:nvPr/>
        </p:nvSpPr>
        <p:spPr>
          <a:xfrm>
            <a:off x="1381970" y="8414504"/>
            <a:ext cx="733001" cy="1060923"/>
          </a:xfrm>
          <a:custGeom>
            <a:avLst/>
            <a:gdLst/>
            <a:ahLst/>
            <a:cxnLst/>
            <a:rect l="l" t="t" r="r" b="b"/>
            <a:pathLst>
              <a:path w="733001" h="1060923" extrusionOk="0">
                <a:moveTo>
                  <a:pt x="0" y="0"/>
                </a:moveTo>
                <a:lnTo>
                  <a:pt x="733002" y="0"/>
                </a:lnTo>
                <a:lnTo>
                  <a:pt x="733002" y="1060923"/>
                </a:lnTo>
                <a:lnTo>
                  <a:pt x="0" y="1060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9" name="Google Shape;139;p7"/>
          <p:cNvSpPr/>
          <p:nvPr/>
        </p:nvSpPr>
        <p:spPr>
          <a:xfrm>
            <a:off x="1250865" y="6880270"/>
            <a:ext cx="806530" cy="806530"/>
          </a:xfrm>
          <a:custGeom>
            <a:avLst/>
            <a:gdLst/>
            <a:ahLst/>
            <a:cxnLst/>
            <a:rect l="l" t="t" r="r" b="b"/>
            <a:pathLst>
              <a:path w="806530" h="806530" extrusionOk="0">
                <a:moveTo>
                  <a:pt x="0" y="0"/>
                </a:moveTo>
                <a:lnTo>
                  <a:pt x="806530" y="0"/>
                </a:lnTo>
                <a:lnTo>
                  <a:pt x="806530" y="806529"/>
                </a:lnTo>
                <a:lnTo>
                  <a:pt x="0" y="806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0" name="Google Shape;140;p7"/>
          <p:cNvSpPr txBox="1"/>
          <p:nvPr/>
        </p:nvSpPr>
        <p:spPr>
          <a:xfrm>
            <a:off x="1028695" y="829902"/>
            <a:ext cx="19672955" cy="95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14" b="1" i="0" u="none" strike="noStrike" cap="none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PRINCIPLES OF GLOBAL PUBLIC INVESTMENT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07">
          <a:extLst>
            <a:ext uri="{FF2B5EF4-FFF2-40B4-BE49-F238E27FC236}">
              <a16:creationId xmlns:a16="http://schemas.microsoft.com/office/drawing/2014/main" id="{E52BD00D-7BED-BBB4-A90F-804973840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4">
            <a:extLst>
              <a:ext uri="{FF2B5EF4-FFF2-40B4-BE49-F238E27FC236}">
                <a16:creationId xmlns:a16="http://schemas.microsoft.com/office/drawing/2014/main" id="{140902B2-119A-19B5-59B0-C393BA06ABE3}"/>
              </a:ext>
            </a:extLst>
          </p:cNvPr>
          <p:cNvCxnSpPr/>
          <p:nvPr/>
        </p:nvCxnSpPr>
        <p:spPr>
          <a:xfrm rot="10800000" flipH="1">
            <a:off x="1028695" y="1760761"/>
            <a:ext cx="16230594" cy="38509"/>
          </a:xfrm>
          <a:prstGeom prst="straightConnector1">
            <a:avLst/>
          </a:prstGeom>
          <a:noFill/>
          <a:ln w="9525" cap="flat" cmpd="sng">
            <a:solidFill>
              <a:srgbClr val="2B2C3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1E19C574-1525-B37D-F442-090566C03DAC}"/>
              </a:ext>
            </a:extLst>
          </p:cNvPr>
          <p:cNvSpPr txBox="1"/>
          <p:nvPr/>
        </p:nvSpPr>
        <p:spPr>
          <a:xfrm>
            <a:off x="1028695" y="829902"/>
            <a:ext cx="19672955" cy="95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14" b="1" i="0" u="none" strike="noStrike" cap="none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CAN WE AFFORD THESE INVESTMENTS?</a:t>
            </a:r>
            <a:endParaRPr dirty="0"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855D6B21-65BD-CB69-36D0-D89D7CAD0AEF}"/>
              </a:ext>
            </a:extLst>
          </p:cNvPr>
          <p:cNvSpPr txBox="1"/>
          <p:nvPr/>
        </p:nvSpPr>
        <p:spPr>
          <a:xfrm>
            <a:off x="1243848" y="1542631"/>
            <a:ext cx="15163629" cy="945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2B2C30"/>
              </a:solidFill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algn="l">
              <a:buNone/>
            </a:pPr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Collectively, yes we can. In fact, we can’t afford not to make them. These investments will ultimately save money.</a:t>
            </a:r>
          </a:p>
          <a:p>
            <a:pPr algn="l">
              <a:buNone/>
            </a:pPr>
            <a:endParaRPr lang="en-GB" sz="3600" b="0" i="0" u="none" strike="noStrike" dirty="0">
              <a:solidFill>
                <a:srgbClr val="212529"/>
              </a:solidFill>
              <a:effectLst/>
              <a:latin typeface="Playfair Display" pitchFamily="2" charset="77"/>
            </a:endParaRPr>
          </a:p>
          <a:p>
            <a:pPr algn="l">
              <a:buNone/>
            </a:pPr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Countries are already putting resources into </a:t>
            </a:r>
            <a:r>
              <a:rPr lang="en-GB" sz="3600" dirty="0">
                <a:solidFill>
                  <a:srgbClr val="212529"/>
                </a:solidFill>
                <a:latin typeface="Playfair Display" pitchFamily="2" charset="77"/>
              </a:rPr>
              <a:t>crisis</a:t>
            </a:r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 preparedness and response, research for medicines, and renewable energy technology, but too often, they operate in isolation or even competition with one another. With global challenges, cooperation is always a more effective strategy.</a:t>
            </a:r>
          </a:p>
          <a:p>
            <a:pPr algn="l">
              <a:buNone/>
            </a:pPr>
            <a:endParaRPr lang="en-GB" sz="3600" b="0" i="0" u="none" strike="noStrike" dirty="0">
              <a:solidFill>
                <a:srgbClr val="212529"/>
              </a:solidFill>
              <a:effectLst/>
              <a:latin typeface="Playfair Display" pitchFamily="2" charset="77"/>
            </a:endParaRPr>
          </a:p>
          <a:p>
            <a:pPr algn="l"/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Of course, not all countries would pay the same amount. Just as within a country we all contribute through taxes to shared services from which we all benefit, international contributions would be scaled to each country’s means. </a:t>
            </a:r>
          </a:p>
          <a:p>
            <a:pPr algn="l"/>
            <a:endParaRPr lang="en-GB" sz="3600" dirty="0">
              <a:solidFill>
                <a:srgbClr val="212529"/>
              </a:solidFill>
              <a:latin typeface="Playfair Display" pitchFamily="2" charset="77"/>
            </a:endParaRPr>
          </a:p>
          <a:p>
            <a:pPr algn="l"/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From this pooling of resources, everyone wins out.</a:t>
            </a: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09342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6"/>
          <p:cNvCxnSpPr/>
          <p:nvPr/>
        </p:nvCxnSpPr>
        <p:spPr>
          <a:xfrm rot="10800000" flipH="1">
            <a:off x="1028695" y="2501785"/>
            <a:ext cx="16230594" cy="38509"/>
          </a:xfrm>
          <a:prstGeom prst="straightConnector1">
            <a:avLst/>
          </a:prstGeom>
          <a:noFill/>
          <a:ln w="9525" cap="flat" cmpd="sng">
            <a:solidFill>
              <a:srgbClr val="2B2C3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6"/>
          <p:cNvSpPr txBox="1"/>
          <p:nvPr/>
        </p:nvSpPr>
        <p:spPr>
          <a:xfrm>
            <a:off x="1028695" y="3066183"/>
            <a:ext cx="15163629" cy="55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Yes. Times of crisis </a:t>
            </a:r>
            <a:r>
              <a:rPr lang="en-US" sz="360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are when new systems are built. </a:t>
            </a: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B2C30"/>
                </a:solidFill>
                <a:latin typeface="Playfair Display"/>
                <a:sym typeface="Playfair Display"/>
              </a:rPr>
              <a:t>To succeed, n</a:t>
            </a: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ew systems will need to include all countries as contributors and decision-makers. </a:t>
            </a: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Global public investment meets this moment.</a:t>
            </a:r>
            <a:endParaRPr sz="3600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" name="Google Shape;126;p6">
            <a:extLst>
              <a:ext uri="{FF2B5EF4-FFF2-40B4-BE49-F238E27FC236}">
                <a16:creationId xmlns:a16="http://schemas.microsoft.com/office/drawing/2014/main" id="{F5194F20-2855-B346-0B8A-78D251AAA660}"/>
              </a:ext>
            </a:extLst>
          </p:cNvPr>
          <p:cNvSpPr txBox="1"/>
          <p:nvPr/>
        </p:nvSpPr>
        <p:spPr>
          <a:xfrm>
            <a:off x="1028695" y="829902"/>
            <a:ext cx="19672955" cy="190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14" b="1" i="0" u="none" strike="noStrike" cap="none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CAN WE BUILD GLOBAL PUBLIC INVESTMENT</a:t>
            </a: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14" b="1" i="0" u="none" strike="noStrike" cap="none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IN THIS TIME OF CRISIS?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9"/>
          <p:cNvCxnSpPr/>
          <p:nvPr/>
        </p:nvCxnSpPr>
        <p:spPr>
          <a:xfrm rot="10800000" flipH="1">
            <a:off x="1028695" y="1760761"/>
            <a:ext cx="16230594" cy="38509"/>
          </a:xfrm>
          <a:prstGeom prst="straightConnector1">
            <a:avLst/>
          </a:prstGeom>
          <a:noFill/>
          <a:ln w="9525" cap="flat" cmpd="sng">
            <a:solidFill>
              <a:srgbClr val="2B2C3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9"/>
          <p:cNvSpPr txBox="1"/>
          <p:nvPr/>
        </p:nvSpPr>
        <p:spPr>
          <a:xfrm>
            <a:off x="1028695" y="829902"/>
            <a:ext cx="19672955" cy="190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14" b="1" i="0" u="none" strike="noStrike" cap="none" dirty="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MOMENTUM IS BUILDING FOR GLOBAL PUBLIC INVESTMENT</a:t>
            </a:r>
            <a:endParaRPr dirty="0"/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14" b="1" i="0" u="none" strike="noStrike" cap="none" dirty="0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1028695" y="2540294"/>
            <a:ext cx="15163629" cy="790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South Africa’s leadership of t</a:t>
            </a: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 G20’s Development Working Group has declared global public investment its “number one priority”.</a:t>
            </a:r>
            <a:endParaRPr sz="3600" dirty="0"/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Norway’s Norad agency has </a:t>
            </a:r>
            <a:r>
              <a:rPr lang="en-US" sz="3600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said </a:t>
            </a: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“Global public investment is the closest thing to a shared vision for the transformation of international development.”</a:t>
            </a:r>
            <a:endParaRPr lang="en-US" sz="3600" dirty="0">
              <a:ea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Over </a:t>
            </a:r>
            <a:r>
              <a:rPr lang="en-GB" sz="3600" dirty="0">
                <a:solidFill>
                  <a:srgbClr val="212529"/>
                </a:solidFill>
                <a:latin typeface="Playfair Display" pitchFamily="2" charset="77"/>
              </a:rPr>
              <a:t>seventy</a:t>
            </a:r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 globally diverse civil society organisations are backing the call for global public investment, including the International Treatment Preparedness Coalition, Southern Voice, </a:t>
            </a:r>
            <a:r>
              <a:rPr lang="en-GB" sz="3600" b="0" i="0" u="none" strike="noStrike" dirty="0" err="1">
                <a:solidFill>
                  <a:srgbClr val="212529"/>
                </a:solidFill>
                <a:effectLst/>
                <a:latin typeface="Playfair Display" pitchFamily="2" charset="77"/>
              </a:rPr>
              <a:t>Civicus</a:t>
            </a:r>
            <a:r>
              <a:rPr lang="en-GB" sz="3600" b="0" i="0" u="none" strike="noStrike" dirty="0">
                <a:solidFill>
                  <a:srgbClr val="212529"/>
                </a:solidFill>
                <a:effectLst/>
                <a:latin typeface="Playfair Display" pitchFamily="2" charset="77"/>
              </a:rPr>
              <a:t>, and Global Citizen.</a:t>
            </a:r>
            <a:endParaRPr sz="3600" b="0" i="0" u="none" strike="noStrike" cap="none" dirty="0">
              <a:solidFill>
                <a:srgbClr val="2B2C30"/>
              </a:solidFill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Google Shape;185;p13"/>
          <p:cNvCxnSpPr/>
          <p:nvPr/>
        </p:nvCxnSpPr>
        <p:spPr>
          <a:xfrm rot="10800000" flipH="1">
            <a:off x="1028695" y="1760761"/>
            <a:ext cx="16230594" cy="38509"/>
          </a:xfrm>
          <a:prstGeom prst="straightConnector1">
            <a:avLst/>
          </a:prstGeom>
          <a:noFill/>
          <a:ln w="9525" cap="flat" cmpd="sng">
            <a:solidFill>
              <a:srgbClr val="2B2C3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13"/>
          <p:cNvSpPr txBox="1"/>
          <p:nvPr/>
        </p:nvSpPr>
        <p:spPr>
          <a:xfrm>
            <a:off x="1028695" y="829902"/>
            <a:ext cx="19672955" cy="15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14" b="1" i="0" u="none" strike="noStrike" cap="none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CALL TO ACTION</a:t>
            </a:r>
            <a:endParaRPr/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14" b="1" i="0" u="none" strike="noStrike" cap="none">
              <a:solidFill>
                <a:srgbClr val="2B2C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8" name="Google Shape;188;p13"/>
          <p:cNvSpPr txBox="1"/>
          <p:nvPr/>
        </p:nvSpPr>
        <p:spPr>
          <a:xfrm>
            <a:off x="1028695" y="2540294"/>
            <a:ext cx="15163629" cy="557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 pitchFamily="2" charset="77"/>
                <a:ea typeface="Playfair Display"/>
                <a:cs typeface="Playfair Display"/>
                <a:sym typeface="Playfair Display"/>
              </a:rPr>
              <a:t>Speak out in support of </a:t>
            </a:r>
            <a:r>
              <a:rPr lang="en-US" sz="3600" dirty="0">
                <a:solidFill>
                  <a:srgbClr val="2B2C30"/>
                </a:solidFill>
                <a:latin typeface="Playfair Display" pitchFamily="2" charset="77"/>
                <a:ea typeface="Playfair Display"/>
                <a:cs typeface="Playfair Display"/>
                <a:sym typeface="Playfair Display"/>
              </a:rPr>
              <a:t>global public investment</a:t>
            </a: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 pitchFamily="2" charset="77"/>
                <a:ea typeface="Playfair Display"/>
                <a:cs typeface="Playfair Display"/>
                <a:sym typeface="Playfair Display"/>
              </a:rPr>
              <a:t>.</a:t>
            </a: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2B2C30"/>
              </a:solidFill>
              <a:latin typeface="Playfair Display" pitchFamily="2" charset="77"/>
              <a:sym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B2C30"/>
                </a:solidFill>
                <a:latin typeface="Playfair Display" pitchFamily="2" charset="77"/>
                <a:sym typeface="Playfair Display"/>
              </a:rPr>
              <a:t>Help secure support from representatives of more countries.</a:t>
            </a:r>
            <a:endParaRPr sz="3600" dirty="0">
              <a:latin typeface="Playfair Display" pitchFamily="2" charset="77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2B2C30"/>
              </a:solidFill>
              <a:latin typeface="Playfair Display" pitchFamily="2" charset="77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2B2C30"/>
                </a:solidFill>
                <a:latin typeface="Playfair Display" pitchFamily="2" charset="77"/>
                <a:ea typeface="Playfair Display"/>
                <a:cs typeface="Playfair Display"/>
                <a:sym typeface="Playfair Display"/>
              </a:rPr>
              <a:t>Support international efforts, like those of the South Africa at the G20, to advance the development of global public investment.</a:t>
            </a:r>
            <a:endParaRPr sz="3600" dirty="0">
              <a:latin typeface="Playfair Display" pitchFamily="2" charset="77"/>
            </a:endParaRPr>
          </a:p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98" b="0" i="0" u="none" strike="noStrike" cap="none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585</Words>
  <Application>Microsoft Macintosh PowerPoint</Application>
  <PresentationFormat>Custom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Public Sans</vt:lpstr>
      <vt:lpstr>Playfair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Harpinder Collacott</dc:creator>
  <cp:lastModifiedBy>Ben Phillips</cp:lastModifiedBy>
  <cp:revision>4</cp:revision>
  <dcterms:created xsi:type="dcterms:W3CDTF">2006-08-16T00:00:00Z</dcterms:created>
  <dcterms:modified xsi:type="dcterms:W3CDTF">2025-05-26T14:10:52Z</dcterms:modified>
</cp:coreProperties>
</file>